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70" r:id="rId13"/>
    <p:sldId id="269" r:id="rId14"/>
    <p:sldId id="271" r:id="rId15"/>
    <p:sldId id="263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76400" y="228600"/>
            <a:ext cx="1415772" cy="4191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8000" b="1" dirty="0" smtClean="0">
                <a:latin typeface="KaiTi" pitchFamily="49" charset="-122"/>
                <a:ea typeface="KaiTi" pitchFamily="49" charset="-122"/>
              </a:rPr>
              <a:t>太极剑</a:t>
            </a:r>
            <a:endParaRPr lang="th-TH" sz="8000" b="1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19600" y="76200"/>
            <a:ext cx="4476750" cy="4476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91" y="3810316"/>
            <a:ext cx="2913289" cy="29132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24261" y="4114800"/>
            <a:ext cx="4022393" cy="2686050"/>
          </a:xfrm>
          <a:prstGeom prst="rect">
            <a:avLst/>
          </a:prstGeom>
        </p:spPr>
      </p:pic>
      <p:pic>
        <p:nvPicPr>
          <p:cNvPr id="2" name="图片 1" descr="logo-confucius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52400" y="152400"/>
            <a:ext cx="16002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7518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 2．握剑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(1)正握：手握剑柄，拇指屈压于食指第二指节上，其余四指并拢握紧剑柄，此时剑刃的方向为上下(即立剑)小指一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侧的剑刃在下。</a:t>
            </a: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(2)反握：与正握剑相反，立剑，小指一侧的剑刃在上</a:t>
            </a: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  </a:t>
            </a:r>
          </a:p>
        </p:txBody>
      </p:sp>
      <p:pic>
        <p:nvPicPr>
          <p:cNvPr id="4" name="图片 3" descr="20100223144712814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57800" y="2514600"/>
            <a:ext cx="2800985" cy="1333500"/>
          </a:xfrm>
          <a:prstGeom prst="rect">
            <a:avLst/>
          </a:prstGeom>
        </p:spPr>
      </p:pic>
      <p:pic>
        <p:nvPicPr>
          <p:cNvPr id="5" name="图片 4" descr="20100223144715482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987800" y="4910455"/>
            <a:ext cx="2553335" cy="1133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305435"/>
            <a:ext cx="8229600" cy="6124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主要步型</a:t>
            </a:r>
          </a:p>
          <a:p>
            <a:pPr marL="0" indent="0">
              <a:buNone/>
            </a:pPr>
            <a:r>
              <a:rPr lang="zh-CN" altLang="en-US" sz="1600">
                <a:sym typeface="+mn-ea"/>
              </a:rPr>
              <a:t>    </a:t>
            </a:r>
            <a:r>
              <a:rPr lang="zh-CN" altLang="en-US" sz="2400">
                <a:sym typeface="+mn-ea"/>
              </a:rPr>
              <a:t>1．弓步：前脚尖向前，全脚着地，屈膝半蹲，大腿接近水平，膝部约与脚尖垂直；另一腿挺膝伸直，脚尖里扣斜向前方，全脚着地；两脚横向距离 1 O～20厘米。</a:t>
            </a:r>
          </a:p>
          <a:p>
            <a:pPr marL="0" indent="0">
              <a:buNone/>
            </a:pPr>
            <a:endParaRPr lang="zh-CN" altLang="en-US" sz="1800">
              <a:sym typeface="+mn-ea"/>
            </a:endParaRPr>
          </a:p>
          <a:p>
            <a:pPr marL="0" indent="0">
              <a:buNone/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  </a:t>
            </a:r>
          </a:p>
          <a:p>
            <a:pPr marL="0" indent="0">
              <a:buNone/>
            </a:pPr>
            <a:endParaRPr lang="zh-CN" altLang="en-US" sz="16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 sz="16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 </a:t>
            </a:r>
          </a:p>
          <a:p>
            <a:pPr marL="0" indent="0">
              <a:buNone/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  <a:sym typeface="+mn-ea"/>
              </a:rPr>
              <a:t> </a:t>
            </a:r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  <a:sym typeface="+mn-ea"/>
              </a:rPr>
              <a:t>要点：前腿膝部不得超过脚尖；后腿要自然伸直；两脚不得在一条直线上。</a:t>
            </a:r>
          </a:p>
          <a:p>
            <a:pPr marL="0" indent="0">
              <a:buNone/>
            </a:pPr>
            <a:endParaRPr lang="en-US" altLang="zh-CN" sz="1600">
              <a:solidFill>
                <a:srgbClr val="FF0000"/>
              </a:solidFill>
              <a:sym typeface="+mn-ea"/>
            </a:endParaRPr>
          </a:p>
          <a:p>
            <a:endParaRPr lang="zh-CN" altLang="en-US" sz="1600">
              <a:sym typeface="+mn-ea"/>
            </a:endParaRPr>
          </a:p>
        </p:txBody>
      </p:sp>
      <p:pic>
        <p:nvPicPr>
          <p:cNvPr id="4" name="图片 3" descr="20100223144717897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2057400"/>
            <a:ext cx="2257425" cy="2296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 fontScale="70000"/>
          </a:bodyPr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 2．虚步：后脚斜向前45度；屈膝下蹲，全脚着地；另一腿微屈，脚前掌或脚跟虚点地面(图1 O①、图l O②)。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    </a:t>
            </a: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要点：后脚跟不得离地，要全脚着地；另一腿不得伸直，膝要微屈。</a:t>
            </a:r>
            <a:endParaRPr lang="zh-CN" altLang="en-US"/>
          </a:p>
        </p:txBody>
      </p:sp>
      <p:pic>
        <p:nvPicPr>
          <p:cNvPr id="5" name="图片 4" descr="20100223144718750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1981200"/>
            <a:ext cx="1517015" cy="2045970"/>
          </a:xfrm>
          <a:prstGeom prst="rect">
            <a:avLst/>
          </a:prstGeom>
        </p:spPr>
      </p:pic>
      <p:pic>
        <p:nvPicPr>
          <p:cNvPr id="6" name="图片 5" descr="20100223144719150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334000" y="2057400"/>
            <a:ext cx="1297305" cy="176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>
                <a:sym typeface="+mn-ea"/>
              </a:rPr>
              <a:t>    3．丁步：一腿屈膝半蹲，全脚着地；另一腿屈膝，以脚前掌或脚尖点于支撑腿脚内侧(图11)。</a:t>
            </a: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  <a:sym typeface="+mn-ea"/>
              </a:rPr>
              <a:t>要点：两脚的横向距离不得过宽，虚实要分清。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   </a:t>
            </a: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/>
          </a:p>
        </p:txBody>
      </p:sp>
      <p:pic>
        <p:nvPicPr>
          <p:cNvPr id="5" name="图片 4" descr="2010022314472079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3886835"/>
            <a:ext cx="1611630" cy="2181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05460" y="1755775"/>
            <a:ext cx="7396480" cy="19234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zh-CN" altLang="en-US" sz="2400">
                <a:sym typeface="+mn-ea"/>
              </a:rPr>
              <a:t> 4．独立步：一腿自然直立，支撑站稳；另一腿在体前或体侧屈膝提起，高于腰部，小腿自然下垂(图1 2)。</a:t>
            </a:r>
          </a:p>
          <a:p>
            <a:pPr marL="0" indent="0">
              <a:buNone/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  <a:sym typeface="+mn-ea"/>
              </a:rPr>
              <a:t>要点：支撑腿要自然直立，支撑脚的五趾要有向下扒地之意。</a:t>
            </a:r>
          </a:p>
        </p:txBody>
      </p:sp>
      <p:pic>
        <p:nvPicPr>
          <p:cNvPr id="5" name="图片 4" descr="20100223144722292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3657600"/>
            <a:ext cx="1859915" cy="2486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1490" y="781050"/>
            <a:ext cx="8195945" cy="5346065"/>
          </a:xfrm>
        </p:spPr>
        <p:txBody>
          <a:bodyPr>
            <a:normAutofit fontScale="50000"/>
          </a:bodyPr>
          <a:lstStyle/>
          <a:p>
            <a:pPr marL="0" indent="0">
              <a:buNone/>
            </a:pPr>
            <a:r>
              <a:rPr lang="zh-CN" altLang="en-US" sz="4400"/>
              <a:t>以下给出了练习太极剑时需要注意的事项：</a:t>
            </a:r>
          </a:p>
          <a:p>
            <a:pPr marL="0" indent="0">
              <a:buNone/>
            </a:pPr>
            <a:r>
              <a:rPr lang="zh-CN" altLang="en-US" sz="3600"/>
              <a:t>1、握剑要松空活，手指松、手心空、手腕活。</a:t>
            </a:r>
          </a:p>
          <a:p>
            <a:pPr marL="0" indent="0">
              <a:buNone/>
            </a:pPr>
            <a:r>
              <a:rPr lang="zh-CN" altLang="en-US" sz="3600"/>
              <a:t>      剑柄在手里不是一成不变，通常以手指持握位置的变化配合剑法，以手腕的细微变化配合剑法，以剑身上的力点展示剑法。</a:t>
            </a:r>
          </a:p>
          <a:p>
            <a:pPr marL="0" indent="0">
              <a:buNone/>
            </a:pPr>
            <a:r>
              <a:rPr lang="zh-CN" altLang="en-US" sz="3600"/>
              <a:t>2、剑法力求准确，剑尖不可乱摆乱晃。</a:t>
            </a:r>
          </a:p>
          <a:p>
            <a:pPr marL="0" indent="0">
              <a:buNone/>
            </a:pPr>
            <a:r>
              <a:rPr lang="zh-CN" altLang="en-US" sz="3600"/>
              <a:t>     剑练到随心所欲时，无论是出剑还是收剑，都仍然要注意剑尖在时时控制之中，不可偏摆，不可失控。</a:t>
            </a:r>
          </a:p>
          <a:p>
            <a:pPr marL="0" indent="0">
              <a:buNone/>
            </a:pPr>
            <a:r>
              <a:rPr lang="zh-CN" altLang="en-US" sz="3600"/>
              <a:t>3、眼神关注剑尖不能丢，关注剑身上的力点不能丢。</a:t>
            </a:r>
          </a:p>
          <a:p>
            <a:pPr marL="0" indent="0">
              <a:buNone/>
            </a:pPr>
            <a:r>
              <a:rPr lang="zh-CN" altLang="en-US" sz="3600"/>
              <a:t>     眼神随着剑走，打哪看哪，关注剑运行的方向，否则剑就成了烧火棍。</a:t>
            </a:r>
          </a:p>
          <a:p>
            <a:pPr marL="0" indent="0">
              <a:buNone/>
            </a:pPr>
            <a:r>
              <a:rPr lang="zh-CN" altLang="en-US" sz="3600"/>
              <a:t>4、以步带剑，以身运剑。</a:t>
            </a:r>
          </a:p>
          <a:p>
            <a:pPr marL="0" indent="0">
              <a:buNone/>
            </a:pPr>
            <a:r>
              <a:rPr lang="zh-CN" altLang="en-US" sz="3600"/>
              <a:t>     剑是手臂的延长，太极剑的演练离不开太极拳的基础，练剑依旧是手眼身法步，精神气力功，要求有整体的合劲，身不可散乱，四肢不可妄动。</a:t>
            </a:r>
          </a:p>
          <a:p>
            <a:pPr marL="0" indent="0">
              <a:buNone/>
            </a:pPr>
            <a:r>
              <a:rPr lang="zh-CN" altLang="en-US" sz="3600"/>
              <a:t>5、剑指的配合。</a:t>
            </a:r>
          </a:p>
          <a:p>
            <a:pPr marL="0" indent="0">
              <a:buNone/>
            </a:pPr>
            <a:r>
              <a:rPr lang="zh-CN" altLang="en-US" sz="3600"/>
              <a:t>    剑的套路是针对枪编写出来的，剑指不是虚设，它的运行路线都是有攻防意义的，或指示方向，或防守在前，或与剑开合相衬，眼神适时关注剑指，剑就更生动。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70000"/>
          </a:bodyPr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 (3)俯握：平剑(即剑刃的方向为左右)握剑的手心向下。</a:t>
            </a: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(4)仰握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 平剑，握剑的手心向上(图8)。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要点：握剑时手腕要松，手指要活，手心要空；握剑以拇指、中指、无名指为主，食指、小指配合，随动作的变化时紧时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松，顺其自然。</a:t>
            </a:r>
          </a:p>
          <a:p>
            <a:pPr marL="0" indent="0">
              <a:buNone/>
            </a:pPr>
            <a:endParaRPr lang="zh-CN" altLang="en-US"/>
          </a:p>
        </p:txBody>
      </p:sp>
      <p:pic>
        <p:nvPicPr>
          <p:cNvPr id="4" name="图片 3" descr="20100223144715149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635" y="1371600"/>
            <a:ext cx="3146425" cy="1468120"/>
          </a:xfrm>
          <a:prstGeom prst="rect">
            <a:avLst/>
          </a:prstGeom>
        </p:spPr>
      </p:pic>
      <p:pic>
        <p:nvPicPr>
          <p:cNvPr id="6" name="图片 5" descr="20100223144716217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4495800"/>
            <a:ext cx="3360420" cy="19215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itchFamily="49" charset="-122"/>
                <a:ea typeface="KaiTi" pitchFamily="49" charset="-122"/>
              </a:rPr>
              <a:t>太极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剑简介</a:t>
            </a: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太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极剑是太极拳运动的一个重要内容，它兼有太极拳和剑术两种风格特点，一方面它要象太极拳一样，表现出轻灵柔和，绵绵不断，重意不重力，同时还要表现出优美潇洒，剑法清楚，形神兼备的剑术演练风格。</a:t>
            </a: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3810000"/>
            <a:ext cx="4160520" cy="231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57800" y="3595624"/>
            <a:ext cx="3656786" cy="2740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>
                <a:latin typeface="KaiTi" pitchFamily="49" charset="-122"/>
                <a:ea typeface="KaiTi" pitchFamily="49" charset="-122"/>
              </a:rPr>
              <a:t>分类</a:t>
            </a:r>
            <a:endParaRPr lang="th-TH" sz="5400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>
                <a:latin typeface="KaiTi" pitchFamily="49" charset="-122"/>
                <a:ea typeface="KaiTi" pitchFamily="49" charset="-122"/>
              </a:rPr>
              <a:t>京</a:t>
            </a:r>
            <a:r>
              <a:rPr lang="zh-CN" altLang="en-US" sz="4400" dirty="0">
                <a:latin typeface="KaiTi" pitchFamily="49" charset="-122"/>
                <a:ea typeface="KaiTi" pitchFamily="49" charset="-122"/>
              </a:rPr>
              <a:t>朝派杨门太极</a:t>
            </a:r>
            <a:r>
              <a:rPr lang="zh-CN" altLang="en-US" sz="4400" dirty="0" smtClean="0">
                <a:latin typeface="KaiTi" pitchFamily="49" charset="-122"/>
                <a:ea typeface="KaiTi" pitchFamily="49" charset="-122"/>
              </a:rPr>
              <a:t>剑</a:t>
            </a:r>
            <a:endParaRPr lang="zh-CN" altLang="en-US" sz="4400" dirty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4400" dirty="0">
                <a:latin typeface="KaiTi" pitchFamily="49" charset="-122"/>
                <a:ea typeface="KaiTi" pitchFamily="49" charset="-122"/>
              </a:rPr>
              <a:t>武当太极</a:t>
            </a:r>
            <a:r>
              <a:rPr lang="zh-CN" altLang="en-US" sz="4400" dirty="0" smtClean="0">
                <a:latin typeface="KaiTi" pitchFamily="49" charset="-122"/>
                <a:ea typeface="KaiTi" pitchFamily="49" charset="-122"/>
              </a:rPr>
              <a:t>剑</a:t>
            </a:r>
            <a:endParaRPr lang="zh-CN" altLang="en-US" sz="4400" dirty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4400" dirty="0">
                <a:latin typeface="KaiTi" pitchFamily="49" charset="-122"/>
                <a:ea typeface="KaiTi" pitchFamily="49" charset="-122"/>
              </a:rPr>
              <a:t>陈氏太极</a:t>
            </a:r>
            <a:r>
              <a:rPr lang="zh-CN" altLang="en-US" sz="4400" dirty="0" smtClean="0">
                <a:latin typeface="KaiTi" pitchFamily="49" charset="-122"/>
                <a:ea typeface="KaiTi" pitchFamily="49" charset="-122"/>
              </a:rPr>
              <a:t>剑</a:t>
            </a:r>
            <a:endParaRPr lang="zh-CN" altLang="en-US" sz="4400" dirty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4400" dirty="0">
                <a:latin typeface="KaiTi" pitchFamily="49" charset="-122"/>
                <a:ea typeface="KaiTi" pitchFamily="49" charset="-122"/>
              </a:rPr>
              <a:t>杨氏太极剑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/>
            </a:r>
            <a:br>
              <a:rPr lang="en-US" altLang="zh-CN" dirty="0" smtClean="0">
                <a:latin typeface="KaiTi" pitchFamily="49" charset="-122"/>
                <a:ea typeface="KaiTi" pitchFamily="49" charset="-122"/>
              </a:rPr>
            </a:b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京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朝派杨门太极剑</a:t>
            </a:r>
            <a:r>
              <a:rPr lang="zh-CN" altLang="en-US" dirty="0"/>
              <a:t/>
            </a:r>
            <a:br>
              <a:rPr lang="zh-CN" alt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拳势为基础，熟识兵器，延伸肢体，剑为己身，以身驭剑。与剑诀衬，相随成势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19789" y="2819400"/>
            <a:ext cx="5769735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武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当太极剑</a:t>
            </a:r>
            <a:br>
              <a:rPr lang="zh-CN" altLang="en-US" dirty="0">
                <a:latin typeface="KaiTi" pitchFamily="49" charset="-122"/>
                <a:ea typeface="KaiTi" pitchFamily="49" charset="-122"/>
              </a:rPr>
            </a:b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KaiTi" pitchFamily="49" charset="-122"/>
                <a:ea typeface="KaiTi" pitchFamily="49" charset="-122"/>
              </a:rPr>
              <a:t>武当剑以走、变、快、灵为特点</a:t>
            </a:r>
            <a:endParaRPr lang="th-TH" sz="3600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47800" y="2438399"/>
            <a:ext cx="5727700" cy="3815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陈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氏太极剑</a:t>
            </a:r>
            <a:r>
              <a:rPr lang="zh-CN" altLang="en-US" dirty="0"/>
              <a:t/>
            </a:r>
            <a:br>
              <a:rPr lang="zh-CN" alt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刺、劈、撩、挂、点、抹、推、化等剑法，并结合陈式太极拳舒展大方的身法，灵活稳健的步法，以忽刚忽柔，忽隐忽现、沾粘连随、腾闪折空的变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化。</a:t>
            </a: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906486" y="3276600"/>
            <a:ext cx="3352800" cy="32455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dirty="0" smtClean="0">
                <a:solidFill>
                  <a:prstClr val="black"/>
                </a:solidFill>
                <a:latin typeface="KaiTi" pitchFamily="49" charset="-122"/>
                <a:ea typeface="KaiTi" pitchFamily="49" charset="-122"/>
                <a:cs typeface="+mn-cs"/>
              </a:rPr>
              <a:t/>
            </a:r>
            <a:br>
              <a:rPr lang="en-US" altLang="zh-CN" dirty="0" smtClean="0">
                <a:solidFill>
                  <a:prstClr val="black"/>
                </a:solidFill>
                <a:latin typeface="KaiTi" pitchFamily="49" charset="-122"/>
                <a:ea typeface="KaiTi" pitchFamily="49" charset="-122"/>
                <a:cs typeface="+mn-cs"/>
              </a:rPr>
            </a:br>
            <a:r>
              <a:rPr lang="zh-CN" altLang="en-US" dirty="0" smtClean="0">
                <a:solidFill>
                  <a:prstClr val="black"/>
                </a:solidFill>
                <a:latin typeface="KaiTi" pitchFamily="49" charset="-122"/>
                <a:ea typeface="KaiTi" pitchFamily="49" charset="-122"/>
                <a:cs typeface="+mn-cs"/>
              </a:rPr>
              <a:t>杨</a:t>
            </a:r>
            <a:r>
              <a:rPr lang="zh-CN" altLang="en-US" dirty="0">
                <a:solidFill>
                  <a:prstClr val="black"/>
                </a:solidFill>
                <a:latin typeface="KaiTi" pitchFamily="49" charset="-122"/>
                <a:ea typeface="KaiTi" pitchFamily="49" charset="-122"/>
                <a:cs typeface="+mn-cs"/>
              </a:rPr>
              <a:t>氏太极剑</a:t>
            </a:r>
            <a:br>
              <a:rPr lang="zh-CN" altLang="en-US" dirty="0">
                <a:solidFill>
                  <a:prstClr val="black"/>
                </a:solidFill>
                <a:latin typeface="KaiTi" pitchFamily="49" charset="-122"/>
                <a:ea typeface="KaiTi" pitchFamily="49" charset="-122"/>
                <a:cs typeface="+mn-cs"/>
              </a:rPr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zh-CN" altLang="en-US" dirty="0">
                <a:latin typeface="KaiTi" pitchFamily="49" charset="-122"/>
                <a:ea typeface="KaiTi" pitchFamily="49" charset="-122"/>
              </a:rPr>
              <a:t>传统杨式太极剑套路共</a:t>
            </a:r>
            <a:r>
              <a:rPr lang="en-US" altLang="zh-CN" dirty="0">
                <a:latin typeface="KaiTi" pitchFamily="49" charset="-122"/>
                <a:ea typeface="KaiTi" pitchFamily="49" charset="-122"/>
              </a:rPr>
              <a:t>55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式，十三种剑法，属内家剑法，内家剑法的特点是剑走轻灵，尚巧轻，以静御动，后发先至，以柔克刚，避实就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虚。</a:t>
            </a:r>
            <a:endParaRPr lang="th-TH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86000" y="3211286"/>
            <a:ext cx="4495800" cy="33685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0" y="1676400"/>
            <a:ext cx="7673975" cy="3190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/>
              <a:t>太极剑的手型主要是剑指：中指与食指伸直并拢，其余三指屈于手心，拇指压在无名指和小指的第一指节上(图3)。</a:t>
            </a:r>
          </a:p>
          <a:p>
            <a:pPr marL="0" indent="0">
              <a:buNone/>
            </a:pPr>
            <a:r>
              <a:rPr lang="zh-CN" altLang="en-US"/>
              <a:t>     </a:t>
            </a:r>
            <a:r>
              <a:rPr lang="zh-CN" altLang="en-US">
                <a:solidFill>
                  <a:srgbClr val="FF0000"/>
                </a:solidFill>
              </a:rPr>
              <a:t>要点：中指与食指要并拢伸直，不允许分开。</a:t>
            </a:r>
          </a:p>
          <a:p>
            <a:pPr marL="0" indent="0">
              <a:buNone/>
            </a:pPr>
            <a:r>
              <a:rPr lang="zh-CN" altLang="en-US"/>
              <a:t>   </a:t>
            </a:r>
          </a:p>
          <a:p>
            <a:pPr marL="0" indent="0">
              <a:buNone/>
            </a:pPr>
            <a:endParaRPr lang="zh-CN" altLang="en-US" sz="1400"/>
          </a:p>
        </p:txBody>
      </p:sp>
      <p:pic>
        <p:nvPicPr>
          <p:cNvPr id="4" name="图片 3" descr="2010022314471037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3810000"/>
            <a:ext cx="3138805" cy="1499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609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>
                <a:sym typeface="+mn-ea"/>
              </a:rPr>
              <a:t>1．持剑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手心紧贴护手，食指附于剑柄，拇指和其余手指扣紧护手两侧，剑脊轻贴前臂后侧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    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要点：手要紧握剑，使剑身与地面保持垂直状；不得使剑刃触及身体。</a:t>
            </a:r>
          </a:p>
        </p:txBody>
      </p:sp>
      <p:pic>
        <p:nvPicPr>
          <p:cNvPr id="4" name="图片 3" descr="20100223144710412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96000" y="3048000"/>
            <a:ext cx="1719580" cy="3951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1362</Words>
  <Application>Microsoft Office PowerPoint</Application>
  <PresentationFormat>นำเสนอทางหน้าจอ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Office Theme</vt:lpstr>
      <vt:lpstr>ภาพนิ่ง 1</vt:lpstr>
      <vt:lpstr>太极剑简介</vt:lpstr>
      <vt:lpstr>分类</vt:lpstr>
      <vt:lpstr> 京朝派杨门太极剑 </vt:lpstr>
      <vt:lpstr> 武当太极剑 </vt:lpstr>
      <vt:lpstr> 陈氏太极剑 </vt:lpstr>
      <vt:lpstr> 杨氏太极剑 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BSRU</dc:creator>
  <cp:lastModifiedBy>zeta</cp:lastModifiedBy>
  <cp:revision>9</cp:revision>
  <dcterms:created xsi:type="dcterms:W3CDTF">2006-08-16T00:00:00Z</dcterms:created>
  <dcterms:modified xsi:type="dcterms:W3CDTF">2015-12-15T03:41:41Z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