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262" r:id="rId4"/>
    <p:sldId id="274" r:id="rId5"/>
    <p:sldId id="264" r:id="rId6"/>
    <p:sldId id="265" r:id="rId7"/>
    <p:sldId id="304" r:id="rId8"/>
    <p:sldId id="275" r:id="rId9"/>
    <p:sldId id="266" r:id="rId10"/>
    <p:sldId id="267" r:id="rId11"/>
    <p:sldId id="268" r:id="rId12"/>
    <p:sldId id="271" r:id="rId13"/>
    <p:sldId id="302" r:id="rId14"/>
    <p:sldId id="277" r:id="rId15"/>
    <p:sldId id="303" r:id="rId16"/>
    <p:sldId id="272" r:id="rId17"/>
    <p:sldId id="278" r:id="rId18"/>
    <p:sldId id="273" r:id="rId19"/>
    <p:sldId id="270" r:id="rId20"/>
    <p:sldId id="291" r:id="rId21"/>
    <p:sldId id="26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2" r:id="rId33"/>
    <p:sldId id="289" r:id="rId34"/>
    <p:sldId id="290" r:id="rId35"/>
    <p:sldId id="293" r:id="rId36"/>
    <p:sldId id="297" r:id="rId37"/>
    <p:sldId id="294" r:id="rId38"/>
    <p:sldId id="299" r:id="rId39"/>
    <p:sldId id="300" r:id="rId40"/>
    <p:sldId id="295" r:id="rId41"/>
    <p:sldId id="298" r:id="rId42"/>
    <p:sldId id="301" r:id="rId43"/>
    <p:sldId id="296" r:id="rId4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99" autoAdjust="0"/>
    <p:restoredTop sz="94660"/>
  </p:normalViewPr>
  <p:slideViewPr>
    <p:cSldViewPr>
      <p:cViewPr varScale="1">
        <p:scale>
          <a:sx n="61" d="100"/>
          <a:sy n="61" d="100"/>
        </p:scale>
        <p:origin x="-66" y="-24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128FCA9C-FF92-4024-BDEC-A6D3B663DC09}" type="datetimeFigureOut">
              <a:rPr lang="en-US" altLang="zh-CN"/>
              <a:pPr/>
              <a:t>7/21/2016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446DCAE-1661-43FF-8A44-43DAFDC1FD90}" type="slidenum">
              <a:rPr 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72AB877-E7B1-4681-847E-D0918612832B}" type="datetimeFigureOut">
              <a:rPr/>
              <a:pPr/>
              <a:t>2016/7/21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848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zh-CN" smtClean="0"/>
              <a:pPr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 latinLnBrk="0">
              <a:defRPr lang="zh-CN"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 baseline="0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 latinLnBrk="0">
              <a:defRPr lang="zh-CN"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zh-C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 baseline="0"/>
            </a:lvl7pPr>
            <a:lvl8pPr latinLnBrk="0">
              <a:defRPr lang="zh-CN" sz="1600" baseline="0"/>
            </a:lvl8pPr>
            <a:lvl9pPr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CN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 baseline="0"/>
            </a:lvl8pPr>
            <a:lvl9pPr latinLnBrk="0">
              <a:defRPr lang="zh-CN" sz="14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zh-CN"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zh-CN"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/>
              <a:pPr/>
              <a:t>2016/7/21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 cap="all" baseline="0">
                <a:solidFill>
                  <a:schemeClr val="tx1"/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CN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1573" y="620688"/>
            <a:ext cx="1821653" cy="4608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15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玄奘</a:t>
            </a:r>
            <a:endParaRPr lang="zh-CN" altLang="en-US" sz="115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80" r="31961"/>
          <a:stretch/>
        </p:blipFill>
        <p:spPr>
          <a:xfrm>
            <a:off x="10073722" y="80628"/>
            <a:ext cx="1887975" cy="381642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91"/>
          <a:stretch/>
        </p:blipFill>
        <p:spPr>
          <a:xfrm>
            <a:off x="8114479" y="1358455"/>
            <a:ext cx="2041389" cy="383677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488"/>
          <a:stretch/>
        </p:blipFill>
        <p:spPr>
          <a:xfrm>
            <a:off x="6182757" y="620688"/>
            <a:ext cx="1931722" cy="412233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2" r="31963"/>
          <a:stretch/>
        </p:blipFill>
        <p:spPr>
          <a:xfrm>
            <a:off x="4278556" y="1664804"/>
            <a:ext cx="1876680" cy="446449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4" r="46455"/>
          <a:stretch/>
        </p:blipFill>
        <p:spPr>
          <a:xfrm>
            <a:off x="1968855" y="1858702"/>
            <a:ext cx="2376264" cy="40767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4218" y="3900844"/>
            <a:ext cx="1611889" cy="2228455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1" r="11451"/>
          <a:stretch/>
        </p:blipFill>
        <p:spPr>
          <a:xfrm>
            <a:off x="1914403" y="216730"/>
            <a:ext cx="2592289" cy="1762125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xmlns="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9626" r="9838" b="19625"/>
          <a:stretch/>
        </p:blipFill>
        <p:spPr>
          <a:xfrm>
            <a:off x="693812" y="1700808"/>
            <a:ext cx="8024892" cy="4248472"/>
          </a:xfrm>
          <a:prstGeom prst="rect">
            <a:avLst/>
          </a:prstGeom>
        </p:spPr>
      </p:pic>
      <p:sp>
        <p:nvSpPr>
          <p:cNvPr id="9" name="云形标注 8"/>
          <p:cNvSpPr/>
          <p:nvPr/>
        </p:nvSpPr>
        <p:spPr>
          <a:xfrm>
            <a:off x="3286100" y="346732"/>
            <a:ext cx="3096344" cy="1368152"/>
          </a:xfrm>
          <a:prstGeom prst="cloudCallout">
            <a:avLst>
              <a:gd name="adj1" fmla="val 53216"/>
              <a:gd name="adj2" fmla="val 10838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什么是佛？</a:t>
            </a:r>
            <a:endParaRPr lang="zh-CN" altLang="en-US" sz="2800" dirty="0"/>
          </a:p>
        </p:txBody>
      </p:sp>
      <p:sp>
        <p:nvSpPr>
          <p:cNvPr id="10" name="云形标注 9"/>
          <p:cNvSpPr/>
          <p:nvPr/>
        </p:nvSpPr>
        <p:spPr>
          <a:xfrm>
            <a:off x="1269876" y="1916832"/>
            <a:ext cx="3096344" cy="1368152"/>
          </a:xfrm>
          <a:prstGeom prst="cloudCallout">
            <a:avLst>
              <a:gd name="adj1" fmla="val 115805"/>
              <a:gd name="adj2" fmla="val 6449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佛</a:t>
            </a:r>
            <a:r>
              <a:rPr lang="zh-CN" altLang="en-US" sz="2800" dirty="0" smtClean="0"/>
              <a:t>在哪儿？</a:t>
            </a:r>
            <a:endParaRPr lang="zh-CN" altLang="en-US" sz="2800" dirty="0"/>
          </a:p>
        </p:txBody>
      </p:sp>
      <p:sp>
        <p:nvSpPr>
          <p:cNvPr id="11" name="云形标注 10"/>
          <p:cNvSpPr/>
          <p:nvPr/>
        </p:nvSpPr>
        <p:spPr>
          <a:xfrm>
            <a:off x="981844" y="4169285"/>
            <a:ext cx="3096344" cy="1368152"/>
          </a:xfrm>
          <a:prstGeom prst="cloudCallout">
            <a:avLst>
              <a:gd name="adj1" fmla="val 122417"/>
              <a:gd name="adj2" fmla="val -6518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每个人都能成佛吗</a:t>
            </a:r>
            <a:r>
              <a:rPr lang="zh-CN" altLang="en-US" sz="2800" dirty="0"/>
              <a:t>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94768" y="1196752"/>
            <a:ext cx="2702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玄奘长大了，有很多问题，他想知道答案。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8800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3" t="19196" r="9044" b="18368"/>
          <a:stretch/>
        </p:blipFill>
        <p:spPr>
          <a:xfrm>
            <a:off x="5230316" y="1412776"/>
            <a:ext cx="6485585" cy="3960440"/>
          </a:xfrm>
        </p:spPr>
      </p:pic>
      <p:sp>
        <p:nvSpPr>
          <p:cNvPr id="3" name="文本框 2"/>
          <p:cNvSpPr txBox="1"/>
          <p:nvPr/>
        </p:nvSpPr>
        <p:spPr>
          <a:xfrm>
            <a:off x="522248" y="425790"/>
            <a:ext cx="3744416" cy="643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后来玄奘遇到了印度僧人波颇，波颇说去印度的那兰陀寺，那里可以回答玄奘的问题。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1584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200" y="-99392"/>
            <a:ext cx="12216025" cy="695443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950396" y="3429000"/>
            <a:ext cx="1008112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xmlns="" val="340110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7111" r="9838" b="21205"/>
          <a:stretch/>
        </p:blipFill>
        <p:spPr>
          <a:xfrm>
            <a:off x="4294212" y="1988840"/>
            <a:ext cx="6768752" cy="3638522"/>
          </a:xfrm>
        </p:spPr>
      </p:pic>
      <p:sp>
        <p:nvSpPr>
          <p:cNvPr id="5" name="文本框 4"/>
          <p:cNvSpPr txBox="1"/>
          <p:nvPr/>
        </p:nvSpPr>
        <p:spPr>
          <a:xfrm>
            <a:off x="621804" y="548680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玄奘给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官府</a:t>
            </a:r>
            <a:r>
              <a:rPr lang="zh-CN" altLang="en-US" sz="4000" b="1" dirty="0" smtClean="0"/>
              <a:t>写信，想要出国去印度的那兰陀寺学习。官府没同意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6035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11" y="764704"/>
            <a:ext cx="5089287" cy="3384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492" y="764704"/>
            <a:ext cx="4716016" cy="35370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77988" y="49411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官府</a:t>
            </a:r>
            <a:endParaRPr lang="zh-CN" altLang="en-US" sz="4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8686700" y="5013176"/>
            <a:ext cx="17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政府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62262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7613" y="274638"/>
            <a:ext cx="10971211" cy="1325562"/>
          </a:xfrm>
        </p:spPr>
        <p:txBody>
          <a:bodyPr/>
          <a:lstStyle/>
          <a:p>
            <a:r>
              <a:rPr lang="zh-CN" altLang="en-US" b="1" dirty="0" smtClean="0"/>
              <a:t>战争：            突厥</a:t>
            </a:r>
            <a:r>
              <a:rPr lang="en-US" altLang="zh-CN" b="1" dirty="0" smtClean="0"/>
              <a:t>VS</a:t>
            </a:r>
            <a:r>
              <a:rPr lang="zh-CN" altLang="en-US" b="1" dirty="0" smtClean="0"/>
              <a:t>大唐     官府不让人们出城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2204864"/>
            <a:ext cx="4869694" cy="3600400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1241" y="2204864"/>
            <a:ext cx="499410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16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7788" y="476672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公元</a:t>
            </a:r>
            <a:r>
              <a:rPr lang="en-US" altLang="zh-CN" sz="4000" b="1" dirty="0" smtClean="0"/>
              <a:t>627</a:t>
            </a:r>
            <a:r>
              <a:rPr lang="zh-CN" altLang="en-US" sz="4000" b="1" dirty="0" smtClean="0"/>
              <a:t>年，粮食长得不好，官府让人们出城找东西吃，但还要回去。玄奘</a:t>
            </a:r>
            <a:r>
              <a:rPr lang="zh-CN" altLang="en-US" sz="4000" b="1" dirty="0"/>
              <a:t>想</a:t>
            </a:r>
            <a:r>
              <a:rPr lang="zh-CN" altLang="en-US" sz="4000" b="1" dirty="0" smtClean="0"/>
              <a:t>去印度，不想回去，就离开了长安。</a:t>
            </a:r>
            <a:endParaRPr lang="zh-CN" altLang="en-US" sz="4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3" r="46048" b="915"/>
          <a:stretch/>
        </p:blipFill>
        <p:spPr>
          <a:xfrm>
            <a:off x="5806380" y="260648"/>
            <a:ext cx="4968552" cy="31683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9625" r="9838" b="19625"/>
          <a:stretch/>
        </p:blipFill>
        <p:spPr>
          <a:xfrm>
            <a:off x="5785808" y="3840496"/>
            <a:ext cx="4989124" cy="26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00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8182644" y="620688"/>
            <a:ext cx="1384099" cy="19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09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078E-6 4.07407E-6 L -0.09807 -0.0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0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0" t="15894" r="11019" b="19474"/>
          <a:stretch/>
        </p:blipFill>
        <p:spPr>
          <a:xfrm>
            <a:off x="3358108" y="188640"/>
            <a:ext cx="8664314" cy="47725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5780" y="25939"/>
            <a:ext cx="280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玄奘被官府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通缉</a:t>
            </a:r>
            <a:r>
              <a:rPr lang="zh-CN" altLang="en-US" sz="4000" b="1" dirty="0" smtClean="0"/>
              <a:t>，路上还有许多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强盗</a:t>
            </a:r>
            <a:r>
              <a:rPr lang="zh-CN" altLang="en-US" sz="4000" b="1" dirty="0" smtClean="0"/>
              <a:t>，抢走了玄奘的很多东西。</a:t>
            </a:r>
            <a:endParaRPr lang="zh-CN" altLang="en-US" sz="4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4006180" y="565825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</a:rPr>
              <a:t>戈壁</a:t>
            </a:r>
            <a:r>
              <a:rPr lang="zh-CN" altLang="en-US" sz="4000" b="1" dirty="0" smtClean="0"/>
              <a:t>很大，水很少，玄奘要一个人走出去。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85817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500" y="2420888"/>
            <a:ext cx="4585075" cy="30717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932" y="188640"/>
            <a:ext cx="4254500" cy="609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158" y="644352"/>
            <a:ext cx="1038746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000" b="1" dirty="0" smtClean="0"/>
              <a:t>通缉</a:t>
            </a:r>
            <a:endParaRPr lang="zh-CN" altLang="en-US" sz="6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165982" y="92867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000" b="1" dirty="0" smtClean="0"/>
              <a:t>强盗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841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10256" y="548680"/>
            <a:ext cx="1656184" cy="821506"/>
          </a:xfrm>
        </p:spPr>
        <p:txBody>
          <a:bodyPr>
            <a:normAutofit/>
          </a:bodyPr>
          <a:lstStyle/>
          <a:p>
            <a:r>
              <a:rPr lang="zh-CN" altLang="en-US" sz="4800" b="1" dirty="0" smtClean="0"/>
              <a:t>唐僧 </a:t>
            </a:r>
            <a:r>
              <a:rPr lang="zh-CN" altLang="en-US" b="1" dirty="0" smtClean="0"/>
              <a:t>  </a:t>
            </a:r>
            <a:endParaRPr 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119" y="3501008"/>
            <a:ext cx="3697610" cy="280831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119" y="439787"/>
            <a:ext cx="3095473" cy="24368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06581" y="402839"/>
            <a:ext cx="867930" cy="41880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800" b="1" dirty="0" smtClean="0"/>
              <a:t>《</a:t>
            </a:r>
            <a:r>
              <a:rPr lang="zh-CN" altLang="en-US" sz="4800" b="1" dirty="0" smtClean="0"/>
              <a:t>西游记</a:t>
            </a:r>
            <a:r>
              <a:rPr lang="en-US" altLang="zh-CN" sz="4800" b="1" dirty="0" smtClean="0"/>
              <a:t>》</a:t>
            </a:r>
            <a:endParaRPr lang="zh-CN" altLang="en-US" sz="4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28" y="1916832"/>
            <a:ext cx="2932744" cy="42190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44280" y="173119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唐僧有三个徒弟很厉害，</a:t>
            </a:r>
            <a:r>
              <a:rPr lang="zh-CN" altLang="en-US" sz="4000" b="1" dirty="0"/>
              <a:t>能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降妖除魔</a:t>
            </a:r>
            <a:r>
              <a:rPr lang="zh-CN" altLang="en-US" sz="4000" b="1" dirty="0"/>
              <a:t>，</a:t>
            </a:r>
            <a:r>
              <a:rPr lang="zh-CN" altLang="en-US" sz="4000" b="1" dirty="0" smtClean="0"/>
              <a:t>保护唐僧。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50280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6742484" y="404664"/>
            <a:ext cx="1384099" cy="19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93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3 0.08403 L -0.08635 0.0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9" t="21543" r="11019" b="19625"/>
          <a:stretch/>
        </p:blipFill>
        <p:spPr>
          <a:xfrm>
            <a:off x="6166420" y="548680"/>
            <a:ext cx="4907435" cy="2592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7937" r="9838" b="19626"/>
          <a:stretch/>
        </p:blipFill>
        <p:spPr>
          <a:xfrm>
            <a:off x="6177311" y="3573016"/>
            <a:ext cx="4896544" cy="26642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9836" y="55898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沙漠很大，长八百多里，没有水，玄奘迷路了，五天四夜没有喝水。</a:t>
            </a:r>
            <a:endParaRPr lang="zh-CN" altLang="en-US" sz="4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65124" y="535782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里</a:t>
            </a:r>
            <a:r>
              <a:rPr lang="en-US" altLang="zh-CN" sz="4000" b="1" dirty="0" smtClean="0"/>
              <a:t>=500m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9768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2" y="2060848"/>
            <a:ext cx="3384376" cy="33843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836" y="6926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迷路</a:t>
            </a:r>
            <a:endParaRPr lang="zh-CN" altLang="en-US" sz="4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0" t="15187" r="10226" b="19001"/>
          <a:stretch/>
        </p:blipFill>
        <p:spPr>
          <a:xfrm>
            <a:off x="5518348" y="548680"/>
            <a:ext cx="6280656" cy="36021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18348" y="458112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玄奘的马带他找到了水，走出了沙漠。</a:t>
            </a:r>
            <a:endParaRPr lang="zh-CN" alt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69876" y="3152871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 smtClean="0"/>
              <a:t>？</a:t>
            </a:r>
            <a:endParaRPr lang="zh-CN" altLang="en-US" sz="4000" dirty="0"/>
          </a:p>
          <a:p>
            <a:pPr>
              <a:lnSpc>
                <a:spcPct val="90000"/>
              </a:lnSpc>
            </a:pP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563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5878388" y="764704"/>
            <a:ext cx="1384099" cy="19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6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8403 L -0.1809 -0.1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8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1" t="16875" r="9045" b="19001"/>
          <a:stretch/>
        </p:blipFill>
        <p:spPr>
          <a:xfrm>
            <a:off x="4798269" y="692339"/>
            <a:ext cx="6336704" cy="35410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7828" y="69269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玄奘到了高昌国，国王信佛，对玄奘很恭敬，和玄奘做了好朋友，给别的国王写信，让他们对玄奘好一点。</a:t>
            </a:r>
            <a:endParaRPr lang="zh-CN" altLang="en-US" sz="4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284" y="4653136"/>
            <a:ext cx="3052570" cy="20777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70676" y="521701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 smtClean="0"/>
              <a:t>恭敬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9886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64" t="16251" r="9838" b="19625"/>
          <a:stretch/>
        </p:blipFill>
        <p:spPr>
          <a:xfrm>
            <a:off x="6742484" y="404664"/>
            <a:ext cx="4840103" cy="2736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19" t="14563" r="9838" b="19625"/>
          <a:stretch/>
        </p:blipFill>
        <p:spPr>
          <a:xfrm>
            <a:off x="6742484" y="3717032"/>
            <a:ext cx="4824536" cy="280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3852" y="864107"/>
            <a:ext cx="3312368" cy="459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国王给了玄奘很多人，很多东西，这样玄奘就不是一个人了。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5313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3214092" y="-315416"/>
            <a:ext cx="1384099" cy="19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77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8403 L -0.03322 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0" t="16875" r="10657" b="20687"/>
          <a:stretch/>
        </p:blipFill>
        <p:spPr>
          <a:xfrm>
            <a:off x="5230316" y="1412776"/>
            <a:ext cx="6226259" cy="34383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5945" r="9838" b="19626"/>
          <a:stretch/>
        </p:blipFill>
        <p:spPr>
          <a:xfrm>
            <a:off x="5208315" y="1407738"/>
            <a:ext cx="6248260" cy="344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4" t="18563" r="12589" b="19001"/>
          <a:stretch/>
        </p:blipFill>
        <p:spPr>
          <a:xfrm>
            <a:off x="5217254" y="1407738"/>
            <a:ext cx="6239321" cy="3443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7828" y="1407738"/>
            <a:ext cx="3672408" cy="367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玄奘他们要过雪山，雪山上很冷，很多人死在了路上。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4297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228" y="764704"/>
            <a:ext cx="7392821" cy="55446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7788" y="476672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过了雪山后，是大草原，在这里，玄奘见到了西突厥国国王。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4526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4" t="18561" r="12589" b="20689"/>
          <a:stretch/>
        </p:blipFill>
        <p:spPr>
          <a:xfrm>
            <a:off x="3934172" y="1556792"/>
            <a:ext cx="7938882" cy="45365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7788" y="539788"/>
            <a:ext cx="2736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国王知道玄奘是高昌国国王的朋友后，非常高兴。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662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52" y="1340768"/>
            <a:ext cx="7368260" cy="46085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46740" y="2132856"/>
            <a:ext cx="180020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9038512" y="1700808"/>
            <a:ext cx="245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降妖除魔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6479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4" t="19626" r="12589" b="29751"/>
          <a:stretch/>
        </p:blipFill>
        <p:spPr>
          <a:xfrm>
            <a:off x="6238428" y="3573016"/>
            <a:ext cx="4990154" cy="2376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4" t="19485" r="13479" b="19766"/>
          <a:stretch/>
        </p:blipFill>
        <p:spPr>
          <a:xfrm>
            <a:off x="6238428" y="353274"/>
            <a:ext cx="5049056" cy="2931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9836" y="1052736"/>
            <a:ext cx="3456384" cy="273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国王给了玄奘一支军队，保护玄奘去印度。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2109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28367"/>
            <a:ext cx="121888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2061964" y="980728"/>
            <a:ext cx="1384099" cy="19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83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8403 L 0.04949 0.3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2" t="18258" r="13382" b="19625"/>
          <a:stretch/>
        </p:blipFill>
        <p:spPr>
          <a:xfrm>
            <a:off x="6886500" y="476672"/>
            <a:ext cx="4464496" cy="2650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19626" r="12201" b="19626"/>
          <a:stretch/>
        </p:blipFill>
        <p:spPr>
          <a:xfrm>
            <a:off x="6886500" y="3645024"/>
            <a:ext cx="4608512" cy="2592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21313" r="12201" b="19625"/>
          <a:stretch/>
        </p:blipFill>
        <p:spPr>
          <a:xfrm>
            <a:off x="1557908" y="3645024"/>
            <a:ext cx="4608512" cy="25202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9836" y="370853"/>
            <a:ext cx="4428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公元</a:t>
            </a:r>
            <a:r>
              <a:rPr lang="en-US" altLang="zh-CN" sz="4000" b="1" dirty="0" smtClean="0"/>
              <a:t>631</a:t>
            </a:r>
            <a:r>
              <a:rPr lang="zh-CN" altLang="en-US" sz="4000" b="1" dirty="0" smtClean="0"/>
              <a:t>年，玄奘到了印度的那兰陀寺，戒贤法师是他的老师，玄奘在寺里学习了</a:t>
            </a:r>
            <a:r>
              <a:rPr lang="en-US" altLang="zh-CN" sz="4000" b="1" dirty="0" smtClean="0"/>
              <a:t>5</a:t>
            </a:r>
            <a:r>
              <a:rPr lang="zh-CN" altLang="en-US" sz="4000" b="1" dirty="0" smtClean="0"/>
              <a:t>年。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2755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2" t="17938" r="13382" b="19625"/>
          <a:stretch/>
        </p:blipFill>
        <p:spPr>
          <a:xfrm>
            <a:off x="4870276" y="2924944"/>
            <a:ext cx="6274427" cy="3744416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8542684" y="764704"/>
            <a:ext cx="3240360" cy="2376264"/>
          </a:xfrm>
          <a:prstGeom prst="cloudCallout">
            <a:avLst>
              <a:gd name="adj1" fmla="val -52014"/>
              <a:gd name="adj2" fmla="val 7303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印度那么大，我想去看看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549796" y="1961322"/>
            <a:ext cx="3456384" cy="3675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smtClean="0"/>
              <a:t>5</a:t>
            </a:r>
            <a:r>
              <a:rPr lang="zh-CN" altLang="en-US" sz="4000" b="1" dirty="0" smtClean="0"/>
              <a:t>年之后，玄奘想知道的更多，于是他周游了印度。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0828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28367"/>
            <a:ext cx="1218882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1773932" y="1700808"/>
            <a:ext cx="1384099" cy="194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5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436E-6 4.81481E-6 L -2.34436E-6 4.81481E-6 C -0.00039 0.01458 -0.00052 0.02917 -0.00117 0.04375 C -0.00117 0.04583 -0.00156 0.04792 -0.00222 0.04954 C -0.00352 0.05324 -0.00508 0.05648 -0.00664 0.05949 C -0.00782 0.0618 -0.00899 0.06342 -0.01003 0.06551 C -0.01094 0.06736 -0.01172 0.06944 -0.01224 0.07153 C -0.0129 0.07338 -0.01263 0.07592 -0.01342 0.07754 C -0.01433 0.0794 -0.01563 0.08009 -0.0168 0.08148 C -0.02175 0.09491 -0.01589 0.08171 -0.0224 0.08935 C -0.02813 0.09629 -0.02345 0.09815 -0.03243 0.10347 C -0.0366 0.10579 -0.03543 0.10463 -0.0392 0.10926 C -0.04064 0.11134 -0.04207 0.11342 -0.04363 0.11528 C -0.04585 0.11805 -0.05041 0.12338 -0.05041 0.12338 L -0.05705 0.1412 C -0.05783 0.14329 -0.05848 0.14537 -0.05926 0.14722 L -0.06265 0.15509 C -0.06304 0.15787 -0.0633 0.16042 -0.06382 0.16319 C -0.06408 0.16504 -0.06486 0.1669 -0.06486 0.16898 C -0.06486 0.19352 -0.06669 0.20648 -0.06161 0.22477 C -0.06095 0.22685 -0.06017 0.22893 -0.05926 0.23079 C -0.05796 0.23356 -0.0564 0.23634 -0.05483 0.23866 C -0.05054 0.24537 -0.05197 0.23981 -0.04806 0.24861 C -0.0465 0.25254 -0.0452 0.25671 -0.04363 0.26065 L -0.04142 0.26667 C -0.03986 0.2831 -0.03894 0.2875 -0.04142 0.30833 C -0.04181 0.31157 -0.04363 0.31366 -0.0448 0.31643 C -0.0452 0.31898 -0.04494 0.32222 -0.04585 0.3243 C -0.04832 0.33032 -0.05236 0.3331 -0.05601 0.33634 C -0.05705 0.33819 -0.05796 0.34074 -0.05926 0.34236 C -0.0603 0.34352 -0.06187 0.34282 -0.06265 0.34421 C -0.0646 0.34768 -0.06708 0.35625 -0.06708 0.35625 C -0.06682 0.37616 -0.06669 0.39606 -0.06603 0.41597 C -0.0659 0.42083 -0.06447 0.42523 -0.06382 0.42986 C -0.0633 0.4331 -0.06317 0.43657 -0.06265 0.43981 C -0.06239 0.4419 -0.06187 0.44375 -0.06161 0.44583 C -0.06017 0.4544 -0.06043 0.46157 -0.05366 0.46574 C -0.04754 0.46944 -0.05158 0.46736 -0.04142 0.46967 C -0.03295 0.47963 -0.04363 0.46782 -0.0336 0.47569 C -0.0323 0.47662 -0.03139 0.47847 -0.03022 0.47963 C -0.02918 0.48055 -0.028 0.48102 -0.02683 0.48171 C -0.01719 0.48102 -0.00743 0.48079 0.00221 0.47963 C 0.00768 0.47893 0.00703 0.47569 0.01237 0.47176 C 0.01367 0.4706 0.01524 0.47037 0.0168 0.46967 C 0.02514 0.45972 0.01485 0.47245 0.02357 0.45972 C 0.02448 0.4581 0.02592 0.45741 0.02683 0.45579 C 0.02917 0.45208 0.03139 0.44768 0.0336 0.44375 L 0.03699 0.43773 C 0.03803 0.43588 0.03946 0.43426 0.04024 0.43194 C 0.04181 0.42778 0.04363 0.42407 0.0448 0.41991 C 0.04545 0.41713 0.04636 0.41458 0.04702 0.41204 C 0.04754 0.40995 0.04754 0.40787 0.04819 0.40602 C 0.04871 0.4037 0.04962 0.40208 0.0504 0.4 C 0.05236 0.38958 0.05079 0.39583 0.056 0.38217 C 0.05665 0.38009 0.05783 0.37847 0.05822 0.37616 C 0.05861 0.37407 0.05861 0.37176 0.05926 0.37014 C 0.06147 0.36458 0.06668 0.35926 0.06942 0.35625 L 0.07606 0.34815 C 0.07723 0.34699 0.07827 0.34514 0.07945 0.34421 C 0.08127 0.34282 0.08322 0.3419 0.08505 0.34028 C 0.08622 0.33912 0.08713 0.33727 0.08843 0.33634 C 0.09338 0.33287 0.09612 0.33287 0.10068 0.33032 C 0.10302 0.32917 0.1051 0.32731 0.10745 0.32639 L 0.12985 0.31643 C 0.13128 0.31574 0.13285 0.31528 0.13428 0.31435 L 0.14105 0.31042 C 0.14209 0.30903 0.14313 0.30741 0.14444 0.30648 C 0.14652 0.30463 0.14913 0.30486 0.15108 0.30254 C 0.15225 0.30116 0.15342 0.3 0.15447 0.29838 C 0.15564 0.29676 0.15655 0.29421 0.15785 0.29259 C 0.15915 0.29074 0.16085 0.28981 0.16228 0.28842 C 0.16306 0.28657 0.16358 0.28426 0.16449 0.28264 C 0.16593 0.27963 0.16853 0.27824 0.16905 0.27454 C 0.16983 0.26805 0.16853 0.26134 0.16788 0.25463 C 0.16749 0.25046 0.16567 0.24282 0.16567 0.24282 C 0.16528 0.21875 0.16515 0.19491 0.16449 0.17106 C 0.16449 0.16898 0.16397 0.1669 0.16345 0.16504 C 0.1628 0.16296 0.16189 0.16111 0.16111 0.15903 C 0.16007 0.15347 0.15824 0.14282 0.15668 0.13727 C 0.15603 0.13518 0.15499 0.13333 0.15447 0.13125 C 0.15121 0.11967 0.15629 0.13055 0.14991 0.11921 C 0.14926 0.11667 0.1486 0.11389 0.14769 0.11134 C 0.14704 0.10926 0.14613 0.10741 0.14548 0.10532 C 0.14092 0.08889 0.1486 0.11065 0.14209 0.09352 C 0.13962 0.07986 0.14327 0.09537 0.13428 0.0794 C 0.13324 0.07754 0.13232 0.075 0.13089 0.07361 C 0.12998 0.07245 0.12868 0.07245 0.12764 0.07153 C 0.12633 0.07037 0.12542 0.06852 0.12425 0.06759 C 0.12321 0.06667 0.12191 0.06643 0.12086 0.06551 C 0.1193 0.06435 0.118 0.06227 0.11644 0.06157 C 0.11279 0.06018 0.10888 0.06018 0.10523 0.05949 C 0.10406 0.05903 0.10302 0.05764 0.10185 0.05764 C 0.08387 0.05764 0.08648 0.05694 0.07606 0.06157 C 0.06903 0.06991 0.07098 0.06898 0.06382 0.07361 C 0.0616 0.075 0.05704 0.07754 0.05704 0.07754 C 0.056 0.07893 0.0547 0.07986 0.05379 0.08148 C 0.05092 0.08588 0.04949 0.09375 0.04584 0.09537 L 0.04142 0.09745 C 0.04024 0.0993 0.03933 0.10162 0.03803 0.10347 C 0.03595 0.10625 0.03139 0.11134 0.03139 0.11134 C 0.03061 0.11342 0.03008 0.11574 0.02904 0.11736 C 0.02266 0.12893 0.02852 0.11319 0.02357 0.12731 C 0.0224 0.13055 0.0211 0.13379 0.02019 0.13727 C 0.01967 0.13912 0.01967 0.14143 0.01901 0.14329 C 0.01771 0.14745 0.01602 0.15116 0.01459 0.15509 C 0.01459 0.15509 0.01003 0.16713 0.01003 0.16713 L 0.00677 0.17106 C 0.00638 0.17315 0.00612 0.17523 0.0056 0.17708 C 0.00495 0.17917 0.00404 0.18102 0.00338 0.1831 C 0.00247 0.18565 0.00182 0.18842 0.00117 0.19097 C 0.00039 0.19699 -0.00052 0.20278 -0.00117 0.20879 C -0.00169 0.21481 -0.00169 0.22292 -0.00339 0.2287 C -0.00391 0.23102 -0.00482 0.23287 -0.0056 0.23472 C -0.00703 0.24398 -0.00964 0.25301 -0.01003 0.26273 C -0.01042 0.26991 -0.01055 0.27731 -0.0112 0.28449 C -0.01133 0.28704 -0.01446 0.30046 -0.01459 0.30046 C -0.0142 0.30903 -0.01407 0.31782 -0.01342 0.32639 C -0.01329 0.32847 -0.01329 0.33125 -0.01224 0.33241 C -0.01068 0.33426 -0.0086 0.33333 -0.00664 0.33426 C -0.00443 0.33542 -0.00222 0.33704 -2.34436E-6 0.33819 C 0.00117 0.33889 0.00221 0.33981 0.00338 0.34028 L 0.01003 0.34236 C 0.01745 0.34167 0.03686 0.34097 0.04702 0.33819 C 0.05014 0.3375 0.05183 0.33426 0.05483 0.33241 C 0.05926 0.3294 0.06395 0.32754 0.06825 0.3243 C 0.08088 0.31528 0.07554 0.31805 0.084 0.31435 C 0.08622 0.3118 0.0883 0.30856 0.09065 0.30648 C 0.09221 0.30509 0.09364 0.3037 0.09508 0.30254 C 0.10002 0.29884 0.09755 0.30254 0.10302 0.29653 C 0.10458 0.29467 0.10589 0.29259 0.10745 0.29051 C 0.10823 0.28842 0.10875 0.28611 0.10966 0.28449 C 0.118 0.26967 0.1111 0.28657 0.11644 0.27268 C 0.11565 0.25 0.11578 0.22731 0.11422 0.20486 C 0.11396 0.20162 0.11214 0.19907 0.11083 0.19699 C 0.10875 0.19375 0.10628 0.19167 0.10406 0.18889 C 0.09976 0.18379 0.10198 0.18565 0.09742 0.1831 C 0.09065 0.18356 0.08387 0.18379 0.07723 0.18495 C 0.07372 0.18565 0.07359 0.18819 0.07046 0.19097 C 0.06486 0.19606 0.06746 0.18842 0.06043 0.20092 C 0.059 0.20347 0.05731 0.20602 0.056 0.20879 C 0.05509 0.21065 0.05457 0.21296 0.05379 0.21481 C 0.04676 0.23217 0.0534 0.21481 0.04819 0.2287 C 0.05079 0.24282 0.04728 0.22546 0.05144 0.24282 C 0.05197 0.24467 0.05183 0.24722 0.05262 0.24861 C 0.0534 0.25023 0.05483 0.25 0.056 0.25069 C 0.0577 0.25023 0.06538 0.24977 0.06825 0.24676 C 0.06994 0.24514 0.0728 0.24074 0.0728 0.24074 L 0.0784 0.24074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1" t="19626" r="13383" b="19626"/>
          <a:stretch/>
        </p:blipFill>
        <p:spPr>
          <a:xfrm>
            <a:off x="4294212" y="1268760"/>
            <a:ext cx="7316813" cy="42484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7788" y="404664"/>
            <a:ext cx="3096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玄奘又在印度走了</a:t>
            </a:r>
            <a:r>
              <a:rPr lang="en-US" altLang="zh-CN" sz="4000" b="1" dirty="0" smtClean="0"/>
              <a:t>6</a:t>
            </a:r>
            <a:r>
              <a:rPr lang="zh-CN" altLang="en-US" sz="4000" b="1" dirty="0" smtClean="0"/>
              <a:t>年，不断地和僧人讨论，最后明白了什么是佛法。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6859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6251" r="9838" b="19625"/>
          <a:stretch/>
        </p:blipFill>
        <p:spPr>
          <a:xfrm>
            <a:off x="0" y="28367"/>
            <a:ext cx="12188825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5"/>
          <a:stretch/>
        </p:blipFill>
        <p:spPr>
          <a:xfrm flipH="1">
            <a:off x="2638028" y="2708920"/>
            <a:ext cx="1384099" cy="19438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98268" y="3789040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</a:rPr>
              <a:t>公元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641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年，玄奘开始回国，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4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年后，玄奘带着印度的经书回到了长安。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31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123E-6 7.40741E-7 L -1.52123E-6 7.40741E-7 C -0.00261 -0.00347 -0.00508 -0.0074 -0.00781 -0.00995 C -0.00925 -0.01134 -0.01094 -0.01064 -0.01237 -0.01203 C -0.01446 -0.01412 -0.01589 -0.01782 -0.01797 -0.0199 C -0.02149 -0.02384 -0.0254 -0.02662 -0.02917 -0.02986 C -0.03217 -0.03264 -0.0353 -0.03472 -0.03803 -0.03796 C -0.04142 -0.04189 -0.04454 -0.04652 -0.04819 -0.04977 C -0.04949 -0.05115 -0.05119 -0.05092 -0.05262 -0.05185 C -0.05653 -0.05463 -0.06147 -0.05995 -0.06499 -0.06389 C -0.07163 -0.07129 -0.06499 -0.06389 -0.07163 -0.07384 C -0.07802 -0.0831 -0.07189 -0.07199 -0.07945 -0.08171 C -0.08075 -0.08333 -0.08153 -0.08611 -0.08283 -0.08773 C -0.08427 -0.08935 -0.08596 -0.08981 -0.08739 -0.09166 C -0.09586 -0.10301 -0.08804 -0.09745 -0.09521 -0.10162 C -0.09703 -0.10416 -0.09911 -0.10648 -0.10081 -0.10949 C -0.10172 -0.11134 -0.10198 -0.11389 -0.10302 -0.11551 C -0.10472 -0.11805 -0.1068 -0.11944 -0.10862 -0.12152 C -0.11657 -0.14282 -0.10419 -0.11041 -0.11422 -0.13356 C -0.11592 -0.13727 -0.11709 -0.14166 -0.11865 -0.14537 C -0.11982 -0.14814 -0.121 -0.15069 -0.12204 -0.15347 C -0.12282 -0.15532 -0.1236 -0.1574 -0.12425 -0.15926 C -0.12542 -0.1625 -0.1262 -0.16643 -0.12764 -0.16921 C -0.12855 -0.17106 -0.12985 -0.17199 -0.13102 -0.17338 C -0.13181 -0.17592 -0.13272 -0.17847 -0.13324 -0.18125 C -0.13402 -0.18518 -0.13415 -0.19305 -0.13545 -0.19722 C -0.13636 -0.2 -0.1378 -0.20231 -0.13884 -0.20509 C -0.1447 -0.22176 -0.13845 -0.20555 -0.14222 -0.21898 C -0.14275 -0.22106 -0.14366 -0.22291 -0.14444 -0.225 C -0.14483 -0.22708 -0.14535 -0.22893 -0.14561 -0.23102 C -0.1473 -0.24977 -0.14691 -0.25787 -0.14561 -0.2787 C -0.14522 -0.28495 -0.14144 -0.29259 -0.14001 -0.29676 L -0.13767 -0.30254 C -0.13702 -0.30463 -0.1361 -0.30648 -0.13545 -0.30856 C -0.1348 -0.31134 -0.13428 -0.31435 -0.13324 -0.31666 C -0.12451 -0.33588 -0.12959 -0.32291 -0.12321 -0.3324 C -0.11761 -0.34074 -0.1223 -0.33703 -0.11644 -0.34051 C -0.11539 -0.34166 -0.11435 -0.34352 -0.11305 -0.34444 C -0.11136 -0.3456 -0.1094 -0.3456 -0.10745 -0.34652 C -0.10602 -0.34699 -0.10458 -0.34791 -0.10302 -0.34838 C -0.10081 -0.3493 -0.09846 -0.34953 -0.09625 -0.35046 C -0.09521 -0.35092 -0.09404 -0.35185 -0.09299 -0.35231 C -0.09 -0.35393 -0.087 -0.35509 -0.08401 -0.35625 C -0.07658 -0.35578 -0.06903 -0.35555 -0.0616 -0.35439 C -0.06043 -0.35416 -0.05939 -0.35301 -0.05822 -0.35231 C -0.0564 -0.35115 -0.05457 -0.34953 -0.05262 -0.34838 C -0.05066 -0.34722 -0.0435 -0.3449 -0.04038 -0.34236 C -0.03881 -0.3412 -0.03738 -0.33958 -0.03582 -0.33842 C -0.0336 -0.3368 -0.03022 -0.33541 -0.028 -0.33449 C -0.0181 -0.32129 -0.02878 -0.33402 -0.01902 -0.32662 C -0.01784 -0.32546 -0.01693 -0.32361 -0.01576 -0.32245 C -0.01459 -0.32152 -0.01342 -0.32129 -0.01237 -0.3206 C -0.01081 -0.31852 -0.00951 -0.31597 -0.00781 -0.31458 C -0.00612 -0.31319 -0.00417 -0.31342 -0.00221 -0.3125 C -0.00078 -0.31203 0.00078 -0.31134 0.00221 -0.31064 C 0.00443 -0.30787 0.00638 -0.30416 0.00899 -0.30254 C 0.0181 -0.29722 0.01328 -0.2993 0.02344 -0.29676 C 0.02996 -0.29282 0.0237 -0.29629 0.03243 -0.29259 C 0.04689 -0.2868 0.03595 -0.29027 0.04806 -0.2868 C 0.04962 -0.28541 0.05105 -0.28356 0.05262 -0.28264 C 0.06017 -0.27824 0.06186 -0.27893 0.06942 -0.27685 C 0.07346 -0.27546 0.07762 -0.27407 0.08166 -0.27268 L 0.12985 -0.27685 C 0.13102 -0.27685 0.13207 -0.27801 0.13324 -0.2787 C 0.13701 -0.28125 0.14079 -0.28356 0.14444 -0.2868 C 0.14613 -0.28819 0.1473 -0.29097 0.14887 -0.29259 C 0.1503 -0.29421 0.15186 -0.29514 0.15329 -0.29676 C 0.15447 -0.29791 0.15551 -0.29953 0.15668 -0.30069 C 0.15968 -0.30347 0.16241 -0.30787 0.16567 -0.30856 C 0.17726 -0.31111 0.17166 -0.30972 0.18247 -0.3125 C 0.19289 -0.31134 0.20344 -0.31041 0.21386 -0.30856 C 0.21503 -0.30833 0.21607 -0.30764 0.21711 -0.30671 C 0.21842 -0.30555 0.21946 -0.30393 0.2205 -0.30254 C 0.22206 -0.29861 0.22337 -0.29444 0.22506 -0.29074 C 0.22571 -0.28889 0.22975 -0.27963 0.23066 -0.27685 C 0.23118 -0.27477 0.23118 -0.27268 0.2317 -0.27083 C 0.23235 -0.26875 0.23339 -0.26689 0.23391 -0.26481 C 0.23821 -0.24953 0.23027 -0.27014 0.23847 -0.25092 C 0.23886 -0.24884 0.23886 -0.24652 0.23952 -0.2449 C 0.24225 -0.23912 0.2485 -0.22893 0.2485 -0.22893 C 0.24889 -0.22708 0.24889 -0.22477 0.24967 -0.22291 C 0.25176 -0.21828 0.25371 -0.21944 0.25632 -0.21713 C 0.25762 -0.21597 0.25853 -0.21435 0.2597 -0.21296 C 0.26114 -0.21157 0.2627 -0.21041 0.26413 -0.20902 C 0.26921 -0.19143 0.2627 -0.21157 0.27208 -0.19305 C 0.27377 -0.18958 0.27507 -0.18518 0.2765 -0.18125 C 0.27729 -0.17916 0.27833 -0.17754 0.27872 -0.17523 C 0.27911 -0.17338 0.27911 -0.17083 0.27989 -0.16921 C 0.28067 -0.16736 0.28223 -0.16689 0.28328 -0.16527 C 0.28445 -0.16342 0.28523 -0.16064 0.28653 -0.15926 C 0.28797 -0.15787 0.28953 -0.1581 0.29109 -0.1574 C 0.29331 -0.15625 0.29552 -0.15463 0.29773 -0.15347 L 0.30451 -0.1493 L 0.30789 -0.14745 L 0.31115 -0.14537 C 0.31232 -0.14398 0.31336 -0.14236 0.31453 -0.14143 C 0.32613 -0.1331 0.31961 -0.14166 0.33355 -0.13356 L 0.34032 -0.12939 L 0.40414 -0.13148 C 0.40688 -0.13194 0.41091 -0.13935 0.41091 -0.13935 L 0.41091 -0.13935 L 0.41091 -0.13935 " pathEditMode="relative" ptsTypes="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1" t="19626" r="13383" b="19626"/>
          <a:stretch/>
        </p:blipFill>
        <p:spPr>
          <a:xfrm>
            <a:off x="6454452" y="3501008"/>
            <a:ext cx="5208579" cy="30243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491" y="116632"/>
            <a:ext cx="4762500" cy="3152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124" y="425790"/>
            <a:ext cx="4824536" cy="643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</a:t>
            </a:r>
            <a:r>
              <a:rPr lang="zh-CN" altLang="en-US" sz="4000" b="1" dirty="0"/>
              <a:t>回国</a:t>
            </a:r>
            <a:r>
              <a:rPr lang="zh-CN" altLang="en-US" sz="4000" b="1" dirty="0" smtClean="0"/>
              <a:t>后，把自己</a:t>
            </a:r>
            <a:r>
              <a:rPr lang="en-US" altLang="zh-CN" sz="4000" b="1" dirty="0" smtClean="0"/>
              <a:t>19</a:t>
            </a:r>
            <a:r>
              <a:rPr lang="zh-CN" altLang="en-US" sz="4000" b="1" dirty="0" smtClean="0"/>
              <a:t>年的生活写成了一本书</a:t>
            </a:r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大唐西域记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，玄奘还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设计</a:t>
            </a:r>
            <a:r>
              <a:rPr lang="zh-CN" altLang="en-US" sz="4000" b="1" dirty="0" smtClean="0"/>
              <a:t>了一座大雁塔，塔里放着他从印度带回的佛经。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7290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788" y="620688"/>
            <a:ext cx="187220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7200" b="1" dirty="0" smtClean="0"/>
              <a:t>设计</a:t>
            </a:r>
            <a:endParaRPr lang="zh-CN" altLang="en-US" sz="7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108" y="1267019"/>
            <a:ext cx="7071444" cy="46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6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0" t="17938" r="13382" b="19625"/>
          <a:stretch/>
        </p:blipFill>
        <p:spPr>
          <a:xfrm>
            <a:off x="6561491" y="404664"/>
            <a:ext cx="5149545" cy="30243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2" t="19626" r="12200" b="19626"/>
          <a:stretch/>
        </p:blipFill>
        <p:spPr>
          <a:xfrm>
            <a:off x="6561491" y="3645024"/>
            <a:ext cx="5077537" cy="2901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804" y="376887"/>
            <a:ext cx="5328592" cy="273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玄奘回国后还翻译了很多佛经，直到他自己去世，一共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翻译</a:t>
            </a:r>
            <a:r>
              <a:rPr lang="zh-CN" altLang="en-US" sz="4000" b="1" dirty="0" smtClean="0"/>
              <a:t>了</a:t>
            </a:r>
            <a:r>
              <a:rPr lang="en-US" altLang="zh-CN" sz="4000" b="1" dirty="0" smtClean="0"/>
              <a:t>19</a:t>
            </a:r>
            <a:r>
              <a:rPr lang="zh-CN" altLang="en-US" sz="4000" b="1" dirty="0" smtClean="0"/>
              <a:t>年。</a:t>
            </a:r>
            <a:endParaRPr lang="zh-CN" altLang="en-US" sz="4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18" y="3429162"/>
            <a:ext cx="4107342" cy="27354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26763" y="4220842"/>
            <a:ext cx="953338" cy="1922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5400" b="1" dirty="0" smtClean="0"/>
              <a:t>翻译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400059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80975" y="404664"/>
            <a:ext cx="3690485" cy="1512168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玄奘（公元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600-664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）          </a:t>
            </a:r>
            <a:endParaRPr lang="zh-CN" sz="4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70" y="2060848"/>
            <a:ext cx="3456384" cy="4404941"/>
          </a:xfrm>
        </p:spPr>
      </p:pic>
      <p:pic>
        <p:nvPicPr>
          <p:cNvPr id="9" name="内容占位符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6" t="20406" r="10190" b="20038"/>
          <a:stretch/>
        </p:blipFill>
        <p:spPr>
          <a:xfrm>
            <a:off x="5014292" y="2780928"/>
            <a:ext cx="6455889" cy="3384376"/>
          </a:xfrm>
        </p:spPr>
      </p:pic>
      <p:sp>
        <p:nvSpPr>
          <p:cNvPr id="10" name="文本框 9"/>
          <p:cNvSpPr txBox="1"/>
          <p:nvPr/>
        </p:nvSpPr>
        <p:spPr>
          <a:xfrm>
            <a:off x="4988129" y="61058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/>
              <a:t>陈祎</a:t>
            </a:r>
            <a:r>
              <a:rPr lang="en-US" altLang="zh-CN" sz="3600" b="1" dirty="0" smtClean="0"/>
              <a:t>=</a:t>
            </a:r>
            <a:r>
              <a:rPr lang="zh-CN" altLang="en-US" sz="3600" b="1" dirty="0" smtClean="0"/>
              <a:t>玄奘</a:t>
            </a:r>
            <a:endParaRPr lang="en-US" altLang="zh-CN" sz="3600" b="1" dirty="0" smtClean="0"/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祎的父亲是官，母亲读过很多书， 所以陈祎小时候很有才华。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5" t="21937" r="13770" b="20689"/>
          <a:stretch/>
        </p:blipFill>
        <p:spPr>
          <a:xfrm>
            <a:off x="6526460" y="3573016"/>
            <a:ext cx="5332592" cy="2972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4" t="19485" r="13480" b="19766"/>
          <a:stretch/>
        </p:blipFill>
        <p:spPr>
          <a:xfrm>
            <a:off x="6526460" y="332656"/>
            <a:ext cx="5332592" cy="309634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7868" y="677028"/>
            <a:ext cx="4248472" cy="275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公元</a:t>
            </a:r>
            <a:r>
              <a:rPr lang="en-US" altLang="zh-CN" sz="4000" b="1" dirty="0" smtClean="0"/>
              <a:t>664</a:t>
            </a:r>
            <a:r>
              <a:rPr lang="zh-CN" altLang="en-US" sz="4000" b="1" dirty="0" smtClean="0"/>
              <a:t>年</a:t>
            </a: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月</a:t>
            </a:r>
            <a:r>
              <a:rPr lang="en-US" altLang="zh-CN" sz="4000" b="1" dirty="0" smtClean="0"/>
              <a:t>5</a:t>
            </a:r>
            <a:r>
              <a:rPr lang="zh-CN" altLang="en-US" sz="4000" b="1" dirty="0" smtClean="0"/>
              <a:t>日夜，玄奘在自己的房间，圆寂了。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45554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574132" y="2929845"/>
            <a:ext cx="7281330" cy="4332844"/>
            <a:chOff x="3431860" y="3068960"/>
            <a:chExt cx="7281330" cy="43328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EF2FB"/>
                </a:clrFrom>
                <a:clrTo>
                  <a:srgbClr val="EEF2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2725" y="4675936"/>
              <a:ext cx="1400465" cy="19361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EF3F9"/>
                </a:clrFrom>
                <a:clrTo>
                  <a:srgbClr val="EEF3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31860" y="3068960"/>
              <a:ext cx="4154417" cy="352450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EF2FB"/>
                </a:clrFrom>
                <a:clrTo>
                  <a:srgbClr val="EEF2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28856" y="3850128"/>
              <a:ext cx="4514842" cy="355167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504934" y="1204569"/>
            <a:ext cx="273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玄奘取经前</a:t>
            </a:r>
            <a:endParaRPr lang="zh-CN" altLang="en-US" sz="4000" b="1" dirty="0"/>
          </a:p>
        </p:txBody>
      </p:sp>
      <p:sp>
        <p:nvSpPr>
          <p:cNvPr id="12" name="矩形 11"/>
          <p:cNvSpPr/>
          <p:nvPr/>
        </p:nvSpPr>
        <p:spPr>
          <a:xfrm>
            <a:off x="329448" y="4979635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/>
              <a:t>玄奘</a:t>
            </a:r>
            <a:r>
              <a:rPr lang="zh-CN" altLang="en-US" sz="4000" b="1" dirty="0" smtClean="0"/>
              <a:t>取经后</a:t>
            </a:r>
            <a:endParaRPr lang="zh-CN" altLang="en-US" sz="4000" b="1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873958" y="-880397"/>
            <a:ext cx="9998149" cy="4797943"/>
            <a:chOff x="1873958" y="-675456"/>
            <a:chExt cx="9998149" cy="4797943"/>
          </a:xfrm>
        </p:grpSpPr>
        <p:grpSp>
          <p:nvGrpSpPr>
            <p:cNvPr id="8" name="组合 7"/>
            <p:cNvGrpSpPr/>
            <p:nvPr/>
          </p:nvGrpSpPr>
          <p:grpSpPr>
            <a:xfrm>
              <a:off x="1873958" y="-675456"/>
              <a:ext cx="9787855" cy="4797943"/>
              <a:chOff x="1873958" y="-675456"/>
              <a:chExt cx="9787855" cy="4797943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EEF2FB"/>
                  </a:clrFrom>
                  <a:clrTo>
                    <a:srgbClr val="EEF2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73958" y="-675456"/>
                <a:ext cx="6099080" cy="4797943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115488" y="908720"/>
                <a:ext cx="2546325" cy="2160240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742484" y="511954"/>
                <a:ext cx="1979243" cy="2736304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6166420" y="1556792"/>
              <a:ext cx="64807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400" dirty="0" smtClean="0"/>
                <a:t>道家</a:t>
              </a:r>
              <a:endParaRPr lang="zh-CN" altLang="en-US" sz="24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54652" y="1556792"/>
              <a:ext cx="50405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400" dirty="0" smtClean="0"/>
                <a:t>儒家</a:t>
              </a:r>
              <a:endParaRPr lang="zh-CN" altLang="en-US" sz="24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464733" y="1610275"/>
              <a:ext cx="407374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400" dirty="0" smtClean="0"/>
                <a:t>佛家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119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620" y="2564904"/>
            <a:ext cx="3949700" cy="394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36" y="311045"/>
            <a:ext cx="3362325" cy="1762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2004" y="527471"/>
            <a:ext cx="4715502" cy="30913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3852" y="3995678"/>
            <a:ext cx="6083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/>
              <a:t>人们为了纪念他和他的西游，在印度建了玄奘纪念堂，在长安的大雁塔前建了铜像。</a:t>
            </a:r>
            <a:endParaRPr lang="zh-CN" altLang="en-US" sz="4000" b="1" dirty="0"/>
          </a:p>
        </p:txBody>
      </p:sp>
      <p:sp>
        <p:nvSpPr>
          <p:cNvPr id="6" name="动作按钮: 第一张 5">
            <a:hlinkClick r:id="rId5" action="ppaction://hlinksldjump" highlightClick="1"/>
          </p:cNvPr>
          <p:cNvSpPr/>
          <p:nvPr/>
        </p:nvSpPr>
        <p:spPr>
          <a:xfrm>
            <a:off x="665124" y="2714620"/>
            <a:ext cx="1152128" cy="1008112"/>
          </a:xfrm>
          <a:prstGeom prst="actionButtonHom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xmlns="" val="5755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55" t="20318" r="22479" b="20038"/>
          <a:stretch/>
        </p:blipFill>
        <p:spPr>
          <a:xfrm>
            <a:off x="621804" y="980728"/>
            <a:ext cx="6609803" cy="4752528"/>
          </a:xfrm>
        </p:spPr>
      </p:pic>
      <p:sp>
        <p:nvSpPr>
          <p:cNvPr id="5" name="文本框 4"/>
          <p:cNvSpPr txBox="1"/>
          <p:nvPr/>
        </p:nvSpPr>
        <p:spPr>
          <a:xfrm>
            <a:off x="7894612" y="1268760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陈祎</a:t>
            </a: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岁的时候，母亲去世了，</a:t>
            </a:r>
            <a:r>
              <a:rPr lang="en-US" altLang="zh-CN" sz="3200" b="1" dirty="0" smtClean="0"/>
              <a:t>10</a:t>
            </a:r>
            <a:r>
              <a:rPr lang="zh-CN" altLang="en-US" sz="3200" b="1" dirty="0" smtClean="0"/>
              <a:t>岁的时候，父亲也去世了</a:t>
            </a:r>
            <a:r>
              <a:rPr lang="zh-CN" altLang="en-US" sz="3200" b="1" dirty="0" smtClean="0"/>
              <a:t>，</a:t>
            </a:r>
            <a:r>
              <a:rPr lang="zh-CN" altLang="en-US" sz="3200" b="1" dirty="0" smtClean="0"/>
              <a:t>父母双亡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/>
              <a:t>他</a:t>
            </a:r>
            <a:r>
              <a:rPr lang="zh-CN" altLang="en-US" sz="3200" b="1" dirty="0" smtClean="0"/>
              <a:t>就</a:t>
            </a:r>
            <a:r>
              <a:rPr lang="zh-CN" altLang="en-US" sz="3200" b="1" dirty="0"/>
              <a:t>去</a:t>
            </a:r>
            <a:r>
              <a:rPr lang="zh-CN" altLang="en-US" sz="3200" b="1" dirty="0" smtClean="0"/>
              <a:t>寺庙生活了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147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044" y="548679"/>
            <a:ext cx="8949764" cy="59474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5820" y="6926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 smtClean="0"/>
              <a:t>寺庙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8736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1" t="19656" r="9801" b="19192"/>
          <a:stretch/>
        </p:blipFill>
        <p:spPr>
          <a:xfrm>
            <a:off x="4726260" y="2157390"/>
            <a:ext cx="6552730" cy="35283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50196" y="404664"/>
            <a:ext cx="4896544" cy="14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13</a:t>
            </a:r>
            <a:r>
              <a:rPr lang="zh-CN" altLang="en-US" sz="3200" b="1" dirty="0" smtClean="0"/>
              <a:t>岁时，陈祎在净土寺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出家</a:t>
            </a:r>
            <a:r>
              <a:rPr lang="zh-CN" altLang="en-US" sz="3200" b="1" dirty="0" smtClean="0"/>
              <a:t>为僧，法号“玄奘”。</a:t>
            </a:r>
            <a:endParaRPr lang="zh-CN" altLang="en-US" sz="32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52" y="2169769"/>
            <a:ext cx="2895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81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0" t="19626" r="11019" b="19626"/>
          <a:stretch/>
        </p:blipFill>
        <p:spPr>
          <a:xfrm>
            <a:off x="6215392" y="548680"/>
            <a:ext cx="4680520" cy="2592288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4222204" y="1412776"/>
            <a:ext cx="1296144" cy="7200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下箭头 7"/>
          <p:cNvSpPr/>
          <p:nvPr/>
        </p:nvSpPr>
        <p:spPr>
          <a:xfrm>
            <a:off x="8490368" y="3323913"/>
            <a:ext cx="720080" cy="792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341885" y="5301208"/>
            <a:ext cx="288031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600" dirty="0" smtClean="0"/>
              <a:t>出家</a:t>
            </a:r>
            <a:endParaRPr lang="zh-CN" altLang="en-US" sz="66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7788" y="532860"/>
            <a:ext cx="3312367" cy="3976259"/>
            <a:chOff x="477788" y="532860"/>
            <a:chExt cx="3312367" cy="3976259"/>
          </a:xfrm>
        </p:grpSpPr>
        <p:pic>
          <p:nvPicPr>
            <p:cNvPr id="3" name="内容占位符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55" t="20318" r="38795" b="20038"/>
            <a:stretch/>
          </p:blipFill>
          <p:spPr>
            <a:xfrm>
              <a:off x="477788" y="1196752"/>
              <a:ext cx="3312367" cy="331236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34959" y="532860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/>
                <a:t>陈祎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10540" y="3531226"/>
            <a:ext cx="4780416" cy="3326774"/>
            <a:chOff x="6210540" y="3531226"/>
            <a:chExt cx="4780416" cy="3326774"/>
          </a:xfrm>
        </p:grpSpPr>
        <p:pic>
          <p:nvPicPr>
            <p:cNvPr id="6" name="内容占位符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01" t="19656" r="9801" b="19192"/>
            <a:stretch/>
          </p:blipFill>
          <p:spPr>
            <a:xfrm>
              <a:off x="6238428" y="4298947"/>
              <a:ext cx="4752528" cy="255905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210540" y="3531226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/>
                <a:t>玄奘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70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17938" r="9838" b="19625"/>
          <a:stretch/>
        </p:blipFill>
        <p:spPr>
          <a:xfrm>
            <a:off x="909836" y="584683"/>
            <a:ext cx="9660748" cy="52565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90274" y="1662989"/>
            <a:ext cx="128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VS</a:t>
            </a:r>
            <a:endParaRPr lang="zh-CN" altLang="en-US" sz="4000" b="1" dirty="0">
              <a:solidFill>
                <a:srgbClr val="FF0000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7632675" y="1068443"/>
            <a:ext cx="2736304" cy="1332033"/>
          </a:xfrm>
          <a:prstGeom prst="wedgeRoundRectCallout">
            <a:avLst>
              <a:gd name="adj1" fmla="val -33302"/>
              <a:gd name="adj2" fmla="val 76844"/>
              <a:gd name="adj3" fmla="val 16667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</a:rPr>
              <a:t>每个人都能成佛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4094148" y="928670"/>
            <a:ext cx="2727754" cy="2309086"/>
          </a:xfrm>
          <a:prstGeom prst="wedgeRoundRectCallout">
            <a:avLst>
              <a:gd name="adj1" fmla="val 77070"/>
              <a:gd name="adj2" fmla="val 30516"/>
              <a:gd name="adj3" fmla="val 16667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不是每个人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都能成佛。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99008" y="39666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</a:rPr>
              <a:t>争论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3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9C8696-0FC9-4CE5-B92E-6DB3A3C9E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世界地图系列、亚洲大陆演示（宽屏）</Template>
  <TotalTime>0</TotalTime>
  <Words>640</Words>
  <Application>Microsoft Office PowerPoint</Application>
  <PresentationFormat>自定义</PresentationFormat>
  <Paragraphs>65</Paragraphs>
  <Slides>42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Continental_Asia_16x9</vt:lpstr>
      <vt:lpstr>幻灯片 1</vt:lpstr>
      <vt:lpstr>唐僧   </vt:lpstr>
      <vt:lpstr>幻灯片 3</vt:lpstr>
      <vt:lpstr>玄奘（公元600-664）          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战争：            突厥VS大唐     官府不让人们出城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2016-07-13T01:51:31Z</dcterms:created>
  <dcterms:modified xsi:type="dcterms:W3CDTF">2016-07-21T11:04:52Z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